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3" r:id="rId4"/>
    <p:sldId id="266" r:id="rId5"/>
    <p:sldId id="265" r:id="rId6"/>
    <p:sldId id="264" r:id="rId7"/>
    <p:sldId id="261" r:id="rId8"/>
    <p:sldId id="260" r:id="rId9"/>
    <p:sldId id="258" r:id="rId10"/>
    <p:sldId id="268" r:id="rId11"/>
    <p:sldId id="267" r:id="rId12"/>
    <p:sldId id="271" r:id="rId13"/>
    <p:sldId id="270" r:id="rId14"/>
    <p:sldId id="269" r:id="rId15"/>
    <p:sldId id="275" r:id="rId16"/>
    <p:sldId id="274" r:id="rId17"/>
    <p:sldId id="273" r:id="rId1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4" autoAdjust="0"/>
    <p:restoredTop sz="94737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11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3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22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3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4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5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6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7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88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9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/>
      <c:pieChart>
        <c:varyColors val="1"/>
        <c:ser>
          <c:idx val="4"/>
          <c:order val="4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Sheet1!$A$2:$D$2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88</c:v>
                </c:pt>
              </c:numCache>
            </c:numRef>
          </c:val>
        </c:ser>
        <c:ser>
          <c:idx val="5"/>
          <c:order val="5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Sheet1!$A$3:$D$3</c:f>
              <c:numCache>
                <c:formatCode>General</c:formatCode>
                <c:ptCount val="4"/>
              </c:numCache>
            </c:numRef>
          </c:val>
        </c:ser>
        <c:ser>
          <c:idx val="6"/>
          <c:order val="6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Sheet1!$A$4:$D$4</c:f>
              <c:numCache>
                <c:formatCode>General</c:formatCode>
                <c:ptCount val="4"/>
              </c:numCache>
            </c:numRef>
          </c:val>
        </c:ser>
        <c:ser>
          <c:idx val="7"/>
          <c:order val="7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Sheet1!$A$5:$D$5</c:f>
              <c:numCache>
                <c:formatCode>General</c:formatCode>
                <c:ptCount val="4"/>
              </c:numCache>
            </c:numRef>
          </c:val>
        </c:ser>
        <c:ser>
          <c:idx val="0"/>
          <c:order val="0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Sheet1!$A$2:$D$2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88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Sheet1!$A$3:$D$3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Sheet1!$A$4:$D$4</c:f>
              <c:numCache>
                <c:formatCode>General</c:formatCode>
                <c:ptCount val="4"/>
              </c:numCache>
            </c:numRef>
          </c:val>
        </c:ser>
        <c:ser>
          <c:idx val="3"/>
          <c:order val="3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Sheet1!$A$5:$D$5</c:f>
              <c:numCache>
                <c:formatCode>General</c:formatCode>
                <c:ptCount val="4"/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200" baseline="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>
        <c:manualLayout>
          <c:layoutTarget val="inner"/>
          <c:xMode val="edge"/>
          <c:yMode val="edge"/>
          <c:x val="6.9346846216299454E-2"/>
          <c:y val="0.10534905688745382"/>
          <c:w val="0.56314429909886088"/>
          <c:h val="0.85514504677975145"/>
        </c:manualLayout>
      </c:layout>
      <c:pieChart>
        <c:varyColors val="1"/>
        <c:ser>
          <c:idx val="4"/>
          <c:order val="4"/>
          <c:explosion val="32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Sheet1!$A$2:$D$2</c:f>
              <c:numCache>
                <c:formatCode>General</c:formatCode>
                <c:ptCount val="4"/>
                <c:pt idx="2">
                  <c:v>5</c:v>
                </c:pt>
                <c:pt idx="3">
                  <c:v>90</c:v>
                </c:pt>
              </c:numCache>
            </c:numRef>
          </c:val>
        </c:ser>
        <c:ser>
          <c:idx val="5"/>
          <c:order val="5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Sheet1!$A$3:$D$3</c:f>
              <c:numCache>
                <c:formatCode>General</c:formatCode>
                <c:ptCount val="4"/>
              </c:numCache>
            </c:numRef>
          </c:val>
        </c:ser>
        <c:ser>
          <c:idx val="6"/>
          <c:order val="6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Sheet1!$A$4:$D$4</c:f>
              <c:numCache>
                <c:formatCode>General</c:formatCode>
                <c:ptCount val="4"/>
              </c:numCache>
            </c:numRef>
          </c:val>
        </c:ser>
        <c:ser>
          <c:idx val="7"/>
          <c:order val="7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Sheet1!$A$5:$D$5</c:f>
              <c:numCache>
                <c:formatCode>General</c:formatCode>
                <c:ptCount val="4"/>
              </c:numCache>
            </c:numRef>
          </c:val>
        </c:ser>
        <c:ser>
          <c:idx val="0"/>
          <c:order val="0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Sheet1!$A$2:$D$2</c:f>
              <c:numCache>
                <c:formatCode>General</c:formatCode>
                <c:ptCount val="4"/>
                <c:pt idx="2">
                  <c:v>5</c:v>
                </c:pt>
                <c:pt idx="3">
                  <c:v>90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Sheet1!$A$3:$D$3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Sheet1!$A$4:$D$4</c:f>
              <c:numCache>
                <c:formatCode>General</c:formatCode>
                <c:ptCount val="4"/>
              </c:numCache>
            </c:numRef>
          </c:val>
        </c:ser>
        <c:ser>
          <c:idx val="3"/>
          <c:order val="3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Sheet1!$A$5:$D$5</c:f>
              <c:numCache>
                <c:formatCode>General</c:formatCode>
                <c:ptCount val="4"/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200" baseline="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>
        <c:manualLayout>
          <c:layoutTarget val="inner"/>
          <c:xMode val="edge"/>
          <c:yMode val="edge"/>
          <c:x val="6.9346846216299454E-2"/>
          <c:y val="0.10534905688745382"/>
          <c:w val="0.5631442990988611"/>
          <c:h val="0.85514504677975178"/>
        </c:manualLayout>
      </c:layout>
      <c:pieChart>
        <c:varyColors val="1"/>
        <c:ser>
          <c:idx val="4"/>
          <c:order val="4"/>
          <c:explosion val="32"/>
          <c:cat>
            <c:strRef>
              <c:f>Sheet1!$A$1:$B$1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Sheet1!$A$2:$B$2</c:f>
              <c:numCache>
                <c:formatCode>General</c:formatCode>
                <c:ptCount val="2"/>
                <c:pt idx="0">
                  <c:v>94</c:v>
                </c:pt>
                <c:pt idx="1">
                  <c:v>1</c:v>
                </c:pt>
              </c:numCache>
            </c:numRef>
          </c:val>
        </c:ser>
        <c:ser>
          <c:idx val="5"/>
          <c:order val="5"/>
          <c:explosion val="25"/>
          <c:cat>
            <c:strRef>
              <c:f>Sheet1!$A$1:$B$1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Sheet1!$A$3:$B$3</c:f>
              <c:numCache>
                <c:formatCode>General</c:formatCode>
                <c:ptCount val="2"/>
              </c:numCache>
            </c:numRef>
          </c:val>
        </c:ser>
        <c:ser>
          <c:idx val="6"/>
          <c:order val="6"/>
          <c:explosion val="25"/>
          <c:cat>
            <c:strRef>
              <c:f>Sheet1!$A$1:$B$1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Sheet1!$A$4:$B$4</c:f>
              <c:numCache>
                <c:formatCode>General</c:formatCode>
                <c:ptCount val="2"/>
              </c:numCache>
            </c:numRef>
          </c:val>
        </c:ser>
        <c:ser>
          <c:idx val="7"/>
          <c:order val="7"/>
          <c:explosion val="25"/>
          <c:cat>
            <c:strRef>
              <c:f>Sheet1!$A$1:$B$1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Sheet1!$A$5:$B$5</c:f>
              <c:numCache>
                <c:formatCode>General</c:formatCode>
                <c:ptCount val="2"/>
              </c:numCache>
            </c:numRef>
          </c:val>
        </c:ser>
        <c:ser>
          <c:idx val="0"/>
          <c:order val="0"/>
          <c:explosion val="25"/>
          <c:cat>
            <c:strRef>
              <c:f>Sheet1!$A$1:$B$1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Sheet1!$A$2:$B$2</c:f>
              <c:numCache>
                <c:formatCode>General</c:formatCode>
                <c:ptCount val="2"/>
                <c:pt idx="0">
                  <c:v>94</c:v>
                </c:pt>
                <c:pt idx="1">
                  <c:v>1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Sheet1!$A$1:$B$1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Sheet1!$A$3:$B$3</c:f>
              <c:numCache>
                <c:formatCode>General</c:formatCode>
                <c:ptCount val="2"/>
              </c:numCache>
            </c:numRef>
          </c:val>
        </c:ser>
        <c:ser>
          <c:idx val="2"/>
          <c:order val="2"/>
          <c:explosion val="25"/>
          <c:cat>
            <c:strRef>
              <c:f>Sheet1!$A$1:$B$1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Sheet1!$A$4:$B$4</c:f>
              <c:numCache>
                <c:formatCode>General</c:formatCode>
                <c:ptCount val="2"/>
              </c:numCache>
            </c:numRef>
          </c:val>
        </c:ser>
        <c:ser>
          <c:idx val="3"/>
          <c:order val="3"/>
          <c:explosion val="25"/>
          <c:cat>
            <c:strRef>
              <c:f>Sheet1!$A$1:$B$1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Sheet1!$A$5:$B$5</c:f>
              <c:numCache>
                <c:formatCode>General</c:formatCode>
                <c:ptCount val="2"/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200" baseline="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6.9346846216299454E-2"/>
          <c:y val="0.10534905688745382"/>
          <c:w val="0.5631442990988611"/>
          <c:h val="0.85514504677975178"/>
        </c:manualLayout>
      </c:layout>
      <c:pieChart>
        <c:varyColors val="1"/>
        <c:ser>
          <c:idx val="4"/>
          <c:order val="4"/>
          <c:explosion val="32"/>
          <c:dPt>
            <c:idx val="3"/>
            <c:explosion val="26"/>
          </c:dPt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Sheet1!$A$2:$D$2</c:f>
              <c:numCache>
                <c:formatCode>General</c:formatCode>
                <c:ptCount val="4"/>
                <c:pt idx="1">
                  <c:v>1</c:v>
                </c:pt>
                <c:pt idx="2">
                  <c:v>28</c:v>
                </c:pt>
                <c:pt idx="3">
                  <c:v>66</c:v>
                </c:pt>
              </c:numCache>
            </c:numRef>
          </c:val>
        </c:ser>
        <c:ser>
          <c:idx val="5"/>
          <c:order val="5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Sheet1!$A$3:$D$3</c:f>
              <c:numCache>
                <c:formatCode>General</c:formatCode>
                <c:ptCount val="4"/>
              </c:numCache>
            </c:numRef>
          </c:val>
        </c:ser>
        <c:ser>
          <c:idx val="6"/>
          <c:order val="6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Sheet1!$A$4:$D$4</c:f>
              <c:numCache>
                <c:formatCode>General</c:formatCode>
                <c:ptCount val="4"/>
              </c:numCache>
            </c:numRef>
          </c:val>
        </c:ser>
        <c:ser>
          <c:idx val="7"/>
          <c:order val="7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Sheet1!$A$5:$D$5</c:f>
              <c:numCache>
                <c:formatCode>General</c:formatCode>
                <c:ptCount val="4"/>
              </c:numCache>
            </c:numRef>
          </c:val>
        </c:ser>
        <c:ser>
          <c:idx val="0"/>
          <c:order val="0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Sheet1!$A$2:$D$2</c:f>
              <c:numCache>
                <c:formatCode>General</c:formatCode>
                <c:ptCount val="4"/>
                <c:pt idx="1">
                  <c:v>1</c:v>
                </c:pt>
                <c:pt idx="2">
                  <c:v>28</c:v>
                </c:pt>
                <c:pt idx="3">
                  <c:v>66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Sheet1!$A$3:$D$3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Sheet1!$A$4:$D$4</c:f>
              <c:numCache>
                <c:formatCode>General</c:formatCode>
                <c:ptCount val="4"/>
              </c:numCache>
            </c:numRef>
          </c:val>
        </c:ser>
        <c:ser>
          <c:idx val="3"/>
          <c:order val="3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Sheet1!$A$5:$D$5</c:f>
              <c:numCache>
                <c:formatCode>General</c:formatCode>
                <c:ptCount val="4"/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200" baseline="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6.9346846216299454E-2"/>
          <c:y val="0.10534905688745382"/>
          <c:w val="0.56314429909886132"/>
          <c:h val="0.855145046779752"/>
        </c:manualLayout>
      </c:layout>
      <c:pieChart>
        <c:varyColors val="1"/>
        <c:ser>
          <c:idx val="4"/>
          <c:order val="4"/>
          <c:explosion val="32"/>
          <c:dPt>
            <c:idx val="3"/>
            <c:explosion val="26"/>
          </c:dPt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Sheet1!$A$2:$D$2</c:f>
              <c:numCache>
                <c:formatCode>General</c:formatCode>
                <c:ptCount val="4"/>
                <c:pt idx="2">
                  <c:v>10</c:v>
                </c:pt>
                <c:pt idx="3">
                  <c:v>85</c:v>
                </c:pt>
              </c:numCache>
            </c:numRef>
          </c:val>
        </c:ser>
        <c:ser>
          <c:idx val="5"/>
          <c:order val="5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Sheet1!$A$3:$D$3</c:f>
              <c:numCache>
                <c:formatCode>General</c:formatCode>
                <c:ptCount val="4"/>
              </c:numCache>
            </c:numRef>
          </c:val>
        </c:ser>
        <c:ser>
          <c:idx val="6"/>
          <c:order val="6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Sheet1!$A$4:$D$4</c:f>
              <c:numCache>
                <c:formatCode>General</c:formatCode>
                <c:ptCount val="4"/>
              </c:numCache>
            </c:numRef>
          </c:val>
        </c:ser>
        <c:ser>
          <c:idx val="7"/>
          <c:order val="7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Sheet1!$A$5:$D$5</c:f>
              <c:numCache>
                <c:formatCode>General</c:formatCode>
                <c:ptCount val="4"/>
              </c:numCache>
            </c:numRef>
          </c:val>
        </c:ser>
        <c:ser>
          <c:idx val="0"/>
          <c:order val="0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Sheet1!$A$2:$D$2</c:f>
              <c:numCache>
                <c:formatCode>General</c:formatCode>
                <c:ptCount val="4"/>
                <c:pt idx="2">
                  <c:v>10</c:v>
                </c:pt>
                <c:pt idx="3">
                  <c:v>85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Sheet1!$A$3:$D$3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Sheet1!$A$4:$D$4</c:f>
              <c:numCache>
                <c:formatCode>General</c:formatCode>
                <c:ptCount val="4"/>
              </c:numCache>
            </c:numRef>
          </c:val>
        </c:ser>
        <c:ser>
          <c:idx val="3"/>
          <c:order val="3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Sheet1!$A$5:$D$5</c:f>
              <c:numCache>
                <c:formatCode>General</c:formatCode>
                <c:ptCount val="4"/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200" baseline="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/>
      <c:pieChart>
        <c:varyColors val="1"/>
        <c:ser>
          <c:idx val="4"/>
          <c:order val="4"/>
          <c:explosion val="32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Sheet1!$A$2:$D$2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92</c:v>
                </c:pt>
              </c:numCache>
            </c:numRef>
          </c:val>
        </c:ser>
        <c:ser>
          <c:idx val="5"/>
          <c:order val="5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Sheet1!$A$3:$D$3</c:f>
              <c:numCache>
                <c:formatCode>General</c:formatCode>
                <c:ptCount val="4"/>
              </c:numCache>
            </c:numRef>
          </c:val>
        </c:ser>
        <c:ser>
          <c:idx val="6"/>
          <c:order val="6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Sheet1!$A$4:$D$4</c:f>
              <c:numCache>
                <c:formatCode>General</c:formatCode>
                <c:ptCount val="4"/>
              </c:numCache>
            </c:numRef>
          </c:val>
        </c:ser>
        <c:ser>
          <c:idx val="7"/>
          <c:order val="7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Sheet1!$A$5:$D$5</c:f>
              <c:numCache>
                <c:formatCode>General</c:formatCode>
                <c:ptCount val="4"/>
              </c:numCache>
            </c:numRef>
          </c:val>
        </c:ser>
        <c:ser>
          <c:idx val="0"/>
          <c:order val="0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Sheet1!$A$2:$D$2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92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Sheet1!$A$3:$D$3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Sheet1!$A$4:$D$4</c:f>
              <c:numCache>
                <c:formatCode>General</c:formatCode>
                <c:ptCount val="4"/>
              </c:numCache>
            </c:numRef>
          </c:val>
        </c:ser>
        <c:ser>
          <c:idx val="3"/>
          <c:order val="3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Sheet1!$A$5:$D$5</c:f>
              <c:numCache>
                <c:formatCode>General</c:formatCode>
                <c:ptCount val="4"/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200" baseline="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/>
      <c:pieChart>
        <c:varyColors val="1"/>
        <c:ser>
          <c:idx val="4"/>
          <c:order val="4"/>
          <c:explosion val="32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Sheet1!$A$2:$D$2</c:f>
              <c:numCache>
                <c:formatCode>General</c:formatCode>
                <c:ptCount val="4"/>
                <c:pt idx="2">
                  <c:v>14</c:v>
                </c:pt>
                <c:pt idx="3">
                  <c:v>80</c:v>
                </c:pt>
              </c:numCache>
            </c:numRef>
          </c:val>
        </c:ser>
        <c:ser>
          <c:idx val="5"/>
          <c:order val="5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Sheet1!$A$3:$D$3</c:f>
              <c:numCache>
                <c:formatCode>General</c:formatCode>
                <c:ptCount val="4"/>
              </c:numCache>
            </c:numRef>
          </c:val>
        </c:ser>
        <c:ser>
          <c:idx val="6"/>
          <c:order val="6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Sheet1!$A$4:$D$4</c:f>
              <c:numCache>
                <c:formatCode>General</c:formatCode>
                <c:ptCount val="4"/>
              </c:numCache>
            </c:numRef>
          </c:val>
        </c:ser>
        <c:ser>
          <c:idx val="7"/>
          <c:order val="7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Sheet1!$A$5:$D$5</c:f>
              <c:numCache>
                <c:formatCode>General</c:formatCode>
                <c:ptCount val="4"/>
              </c:numCache>
            </c:numRef>
          </c:val>
        </c:ser>
        <c:ser>
          <c:idx val="0"/>
          <c:order val="0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Sheet1!$A$2:$D$2</c:f>
              <c:numCache>
                <c:formatCode>General</c:formatCode>
                <c:ptCount val="4"/>
                <c:pt idx="2">
                  <c:v>14</c:v>
                </c:pt>
                <c:pt idx="3">
                  <c:v>80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Sheet1!$A$3:$D$3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Sheet1!$A$4:$D$4</c:f>
              <c:numCache>
                <c:formatCode>General</c:formatCode>
                <c:ptCount val="4"/>
              </c:numCache>
            </c:numRef>
          </c:val>
        </c:ser>
        <c:ser>
          <c:idx val="3"/>
          <c:order val="3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Sheet1!$A$5:$D$5</c:f>
              <c:numCache>
                <c:formatCode>General</c:formatCode>
                <c:ptCount val="4"/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200" baseline="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/>
      <c:pieChart>
        <c:varyColors val="1"/>
        <c:ser>
          <c:idx val="4"/>
          <c:order val="4"/>
          <c:explosion val="32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Sheet1!$A$2:$D$2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93</c:v>
                </c:pt>
              </c:numCache>
            </c:numRef>
          </c:val>
        </c:ser>
        <c:ser>
          <c:idx val="5"/>
          <c:order val="5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Sheet1!$A$3:$D$3</c:f>
              <c:numCache>
                <c:formatCode>General</c:formatCode>
                <c:ptCount val="4"/>
              </c:numCache>
            </c:numRef>
          </c:val>
        </c:ser>
        <c:ser>
          <c:idx val="6"/>
          <c:order val="6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Sheet1!$A$4:$D$4</c:f>
              <c:numCache>
                <c:formatCode>General</c:formatCode>
                <c:ptCount val="4"/>
              </c:numCache>
            </c:numRef>
          </c:val>
        </c:ser>
        <c:ser>
          <c:idx val="7"/>
          <c:order val="7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Sheet1!$A$5:$D$5</c:f>
              <c:numCache>
                <c:formatCode>General</c:formatCode>
                <c:ptCount val="4"/>
              </c:numCache>
            </c:numRef>
          </c:val>
        </c:ser>
        <c:ser>
          <c:idx val="0"/>
          <c:order val="0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Sheet1!$A$2:$D$2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93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Sheet1!$A$3:$D$3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Sheet1!$A$4:$D$4</c:f>
              <c:numCache>
                <c:formatCode>General</c:formatCode>
                <c:ptCount val="4"/>
              </c:numCache>
            </c:numRef>
          </c:val>
        </c:ser>
        <c:ser>
          <c:idx val="3"/>
          <c:order val="3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Sheet1!$A$5:$D$5</c:f>
              <c:numCache>
                <c:formatCode>General</c:formatCode>
                <c:ptCount val="4"/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200" baseline="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/>
      <c:pieChart>
        <c:varyColors val="1"/>
        <c:ser>
          <c:idx val="4"/>
          <c:order val="4"/>
          <c:explosion val="32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Sheet1!$A$2:$D$2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93</c:v>
                </c:pt>
              </c:numCache>
            </c:numRef>
          </c:val>
        </c:ser>
        <c:ser>
          <c:idx val="5"/>
          <c:order val="5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Sheet1!$A$3:$D$3</c:f>
              <c:numCache>
                <c:formatCode>General</c:formatCode>
                <c:ptCount val="4"/>
              </c:numCache>
            </c:numRef>
          </c:val>
        </c:ser>
        <c:ser>
          <c:idx val="6"/>
          <c:order val="6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Sheet1!$A$4:$D$4</c:f>
              <c:numCache>
                <c:formatCode>General</c:formatCode>
                <c:ptCount val="4"/>
              </c:numCache>
            </c:numRef>
          </c:val>
        </c:ser>
        <c:ser>
          <c:idx val="7"/>
          <c:order val="7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Sheet1!$A$5:$D$5</c:f>
              <c:numCache>
                <c:formatCode>General</c:formatCode>
                <c:ptCount val="4"/>
              </c:numCache>
            </c:numRef>
          </c:val>
        </c:ser>
        <c:ser>
          <c:idx val="0"/>
          <c:order val="0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Sheet1!$A$2:$D$2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93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Sheet1!$A$3:$D$3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Sheet1!$A$4:$D$4</c:f>
              <c:numCache>
                <c:formatCode>General</c:formatCode>
                <c:ptCount val="4"/>
              </c:numCache>
            </c:numRef>
          </c:val>
        </c:ser>
        <c:ser>
          <c:idx val="3"/>
          <c:order val="3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Sheet1!$A$5:$D$5</c:f>
              <c:numCache>
                <c:formatCode>General</c:formatCode>
                <c:ptCount val="4"/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200" baseline="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/>
      <c:pieChart>
        <c:varyColors val="1"/>
        <c:ser>
          <c:idx val="4"/>
          <c:order val="4"/>
          <c:explosion val="36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Sheet1!$A$2:$D$2</c:f>
              <c:numCache>
                <c:formatCode>General</c:formatCode>
                <c:ptCount val="4"/>
                <c:pt idx="2">
                  <c:v>7</c:v>
                </c:pt>
                <c:pt idx="3">
                  <c:v>88</c:v>
                </c:pt>
              </c:numCache>
            </c:numRef>
          </c:val>
        </c:ser>
        <c:ser>
          <c:idx val="5"/>
          <c:order val="5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Sheet1!$A$3:$D$3</c:f>
              <c:numCache>
                <c:formatCode>General</c:formatCode>
                <c:ptCount val="4"/>
              </c:numCache>
            </c:numRef>
          </c:val>
        </c:ser>
        <c:ser>
          <c:idx val="6"/>
          <c:order val="6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Sheet1!$A$4:$D$4</c:f>
              <c:numCache>
                <c:formatCode>General</c:formatCode>
                <c:ptCount val="4"/>
              </c:numCache>
            </c:numRef>
          </c:val>
        </c:ser>
        <c:ser>
          <c:idx val="7"/>
          <c:order val="7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Sheet1!$A$5:$D$5</c:f>
              <c:numCache>
                <c:formatCode>General</c:formatCode>
                <c:ptCount val="4"/>
              </c:numCache>
            </c:numRef>
          </c:val>
        </c:ser>
        <c:ser>
          <c:idx val="0"/>
          <c:order val="0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Sheet1!$A$2:$D$2</c:f>
              <c:numCache>
                <c:formatCode>General</c:formatCode>
                <c:ptCount val="4"/>
                <c:pt idx="2">
                  <c:v>7</c:v>
                </c:pt>
                <c:pt idx="3">
                  <c:v>88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Sheet1!$A$3:$D$3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Sheet1!$A$4:$D$4</c:f>
              <c:numCache>
                <c:formatCode>General</c:formatCode>
                <c:ptCount val="4"/>
              </c:numCache>
            </c:numRef>
          </c:val>
        </c:ser>
        <c:ser>
          <c:idx val="3"/>
          <c:order val="3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Sheet1!$A$5:$D$5</c:f>
              <c:numCache>
                <c:formatCode>General</c:formatCode>
                <c:ptCount val="4"/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200" baseline="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/>
      <c:pieChart>
        <c:varyColors val="1"/>
        <c:ser>
          <c:idx val="4"/>
          <c:order val="4"/>
          <c:explosion val="32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Sheet1!$A$2:$D$2</c:f>
              <c:numCache>
                <c:formatCode>General</c:formatCode>
                <c:ptCount val="4"/>
                <c:pt idx="0">
                  <c:v>1</c:v>
                </c:pt>
                <c:pt idx="2">
                  <c:v>12</c:v>
                </c:pt>
                <c:pt idx="3">
                  <c:v>82</c:v>
                </c:pt>
              </c:numCache>
            </c:numRef>
          </c:val>
        </c:ser>
        <c:ser>
          <c:idx val="5"/>
          <c:order val="5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Sheet1!$A$3:$D$3</c:f>
              <c:numCache>
                <c:formatCode>General</c:formatCode>
                <c:ptCount val="4"/>
              </c:numCache>
            </c:numRef>
          </c:val>
        </c:ser>
        <c:ser>
          <c:idx val="6"/>
          <c:order val="6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Sheet1!$A$4:$D$4</c:f>
              <c:numCache>
                <c:formatCode>General</c:formatCode>
                <c:ptCount val="4"/>
              </c:numCache>
            </c:numRef>
          </c:val>
        </c:ser>
        <c:ser>
          <c:idx val="7"/>
          <c:order val="7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Sheet1!$A$5:$D$5</c:f>
              <c:numCache>
                <c:formatCode>General</c:formatCode>
                <c:ptCount val="4"/>
              </c:numCache>
            </c:numRef>
          </c:val>
        </c:ser>
        <c:ser>
          <c:idx val="0"/>
          <c:order val="0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Sheet1!$A$2:$D$2</c:f>
              <c:numCache>
                <c:formatCode>General</c:formatCode>
                <c:ptCount val="4"/>
                <c:pt idx="0">
                  <c:v>1</c:v>
                </c:pt>
                <c:pt idx="2">
                  <c:v>12</c:v>
                </c:pt>
                <c:pt idx="3">
                  <c:v>82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Sheet1!$A$3:$D$3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Sheet1!$A$4:$D$4</c:f>
              <c:numCache>
                <c:formatCode>General</c:formatCode>
                <c:ptCount val="4"/>
              </c:numCache>
            </c:numRef>
          </c:val>
        </c:ser>
        <c:ser>
          <c:idx val="3"/>
          <c:order val="3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Sheet1!$A$5:$D$5</c:f>
              <c:numCache>
                <c:formatCode>General</c:formatCode>
                <c:ptCount val="4"/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200" baseline="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/>
      <c:pieChart>
        <c:varyColors val="1"/>
        <c:ser>
          <c:idx val="4"/>
          <c:order val="4"/>
          <c:explosion val="32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Sheet1!$A$2:$D$2</c:f>
              <c:numCache>
                <c:formatCode>General</c:formatCode>
                <c:ptCount val="4"/>
                <c:pt idx="0">
                  <c:v>1</c:v>
                </c:pt>
                <c:pt idx="2">
                  <c:v>12</c:v>
                </c:pt>
                <c:pt idx="3">
                  <c:v>82</c:v>
                </c:pt>
              </c:numCache>
            </c:numRef>
          </c:val>
        </c:ser>
        <c:ser>
          <c:idx val="5"/>
          <c:order val="5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Sheet1!$A$3:$D$3</c:f>
              <c:numCache>
                <c:formatCode>General</c:formatCode>
                <c:ptCount val="4"/>
              </c:numCache>
            </c:numRef>
          </c:val>
        </c:ser>
        <c:ser>
          <c:idx val="6"/>
          <c:order val="6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Sheet1!$A$4:$D$4</c:f>
              <c:numCache>
                <c:formatCode>General</c:formatCode>
                <c:ptCount val="4"/>
              </c:numCache>
            </c:numRef>
          </c:val>
        </c:ser>
        <c:ser>
          <c:idx val="7"/>
          <c:order val="7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Sheet1!$A$5:$D$5</c:f>
              <c:numCache>
                <c:formatCode>General</c:formatCode>
                <c:ptCount val="4"/>
              </c:numCache>
            </c:numRef>
          </c:val>
        </c:ser>
        <c:ser>
          <c:idx val="0"/>
          <c:order val="0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Sheet1!$A$2:$D$2</c:f>
              <c:numCache>
                <c:formatCode>General</c:formatCode>
                <c:ptCount val="4"/>
                <c:pt idx="0">
                  <c:v>1</c:v>
                </c:pt>
                <c:pt idx="2">
                  <c:v>12</c:v>
                </c:pt>
                <c:pt idx="3">
                  <c:v>82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Sheet1!$A$3:$D$3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Sheet1!$A$4:$D$4</c:f>
              <c:numCache>
                <c:formatCode>General</c:formatCode>
                <c:ptCount val="4"/>
              </c:numCache>
            </c:numRef>
          </c:val>
        </c:ser>
        <c:ser>
          <c:idx val="3"/>
          <c:order val="3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Sheet1!$A$5:$D$5</c:f>
              <c:numCache>
                <c:formatCode>General</c:formatCode>
                <c:ptCount val="4"/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200" baseline="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6.9346846216299454E-2"/>
          <c:y val="0.10534905688745382"/>
          <c:w val="0.56314429909886066"/>
          <c:h val="0.85514504677975123"/>
        </c:manualLayout>
      </c:layout>
      <c:pieChart>
        <c:varyColors val="1"/>
        <c:ser>
          <c:idx val="4"/>
          <c:order val="4"/>
          <c:explosion val="32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Sheet1!$A$2:$D$2</c:f>
              <c:numCache>
                <c:formatCode>General</c:formatCode>
                <c:ptCount val="4"/>
                <c:pt idx="2">
                  <c:v>3</c:v>
                </c:pt>
                <c:pt idx="3">
                  <c:v>92</c:v>
                </c:pt>
              </c:numCache>
            </c:numRef>
          </c:val>
        </c:ser>
        <c:ser>
          <c:idx val="5"/>
          <c:order val="5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Sheet1!$A$3:$D$3</c:f>
              <c:numCache>
                <c:formatCode>General</c:formatCode>
                <c:ptCount val="4"/>
              </c:numCache>
            </c:numRef>
          </c:val>
        </c:ser>
        <c:ser>
          <c:idx val="6"/>
          <c:order val="6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Sheet1!$A$4:$D$4</c:f>
              <c:numCache>
                <c:formatCode>General</c:formatCode>
                <c:ptCount val="4"/>
              </c:numCache>
            </c:numRef>
          </c:val>
        </c:ser>
        <c:ser>
          <c:idx val="7"/>
          <c:order val="7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Sheet1!$A$5:$D$5</c:f>
              <c:numCache>
                <c:formatCode>General</c:formatCode>
                <c:ptCount val="4"/>
              </c:numCache>
            </c:numRef>
          </c:val>
        </c:ser>
        <c:ser>
          <c:idx val="0"/>
          <c:order val="0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Sheet1!$A$2:$D$2</c:f>
              <c:numCache>
                <c:formatCode>General</c:formatCode>
                <c:ptCount val="4"/>
                <c:pt idx="2">
                  <c:v>3</c:v>
                </c:pt>
                <c:pt idx="3">
                  <c:v>92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Sheet1!$A$3:$D$3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Sheet1!$A$4:$D$4</c:f>
              <c:numCache>
                <c:formatCode>General</c:formatCode>
                <c:ptCount val="4"/>
              </c:numCache>
            </c:numRef>
          </c:val>
        </c:ser>
        <c:ser>
          <c:idx val="3"/>
          <c:order val="3"/>
          <c:explosion val="25"/>
          <c:cat>
            <c:strRef>
              <c:f>Sheet1!$A$1:$D$1</c:f>
              <c:strCache>
                <c:ptCount val="4"/>
                <c:pt idx="0">
                  <c:v>Poor</c:v>
                </c:pt>
                <c:pt idx="1">
                  <c:v>Average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Sheet1!$A$5:$D$5</c:f>
              <c:numCache>
                <c:formatCode>General</c:formatCode>
                <c:ptCount val="4"/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200" baseline="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44CDEBAB-5F5E-4F4B-AB7F-782A0A0883D7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/>
          </a:p>
        </p:txBody>
      </p:sp>
      <p:sp>
        <p:nvSpPr>
          <p:cNvPr id="2051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4B25EEFA-D019-403A-A9CC-5820A5728C1C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imes New Roman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0A2F37C-8D52-4AD4-8618-DF26B7658FB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EF7D30-E345-4D22-8A9D-6913D3159F8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35D40-1F08-4562-B489-D04E7926F90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BB252-A097-4DE5-84EF-1374DCFE5F1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EA9E2-CF98-4869-A51E-E6614A645EE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6A9CA-A56A-4CE9-B967-982F8E4D9C0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A484A-0D5F-4D4F-98A2-1933837C526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FE8456-9C2B-4217-985F-DA27D258BBA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1E2844-AA9B-4189-8ADD-3F37341650E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5B0B0-110D-416B-A061-C45016E1B3B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094E6-DE0A-4637-B0A2-5C1E36B970D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2400" y="17526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B4028C-77CE-4131-8F64-21B74B42696A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85786" y="428604"/>
            <a:ext cx="7772400" cy="1143000"/>
          </a:xfrm>
        </p:spPr>
        <p:txBody>
          <a:bodyPr/>
          <a:lstStyle/>
          <a:p>
            <a:pPr algn="ctr"/>
            <a:r>
              <a:rPr lang="en-GB" sz="3200" dirty="0" smtClean="0">
                <a:solidFill>
                  <a:srgbClr val="FFFFFF"/>
                </a:solidFill>
                <a:latin typeface="Arial Black" pitchFamily="34" charset="0"/>
              </a:rPr>
              <a:t>Colin Pritchard Driving School</a:t>
            </a:r>
            <a:endParaRPr lang="en-GB" sz="3200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57290" y="4143380"/>
            <a:ext cx="6400800" cy="1752600"/>
          </a:xfrm>
        </p:spPr>
        <p:txBody>
          <a:bodyPr/>
          <a:lstStyle/>
          <a:p>
            <a:r>
              <a:rPr lang="en-GB" dirty="0" smtClean="0">
                <a:latin typeface="Arial Black" pitchFamily="34" charset="0"/>
              </a:rPr>
              <a:t>Customer Satisfaction Survey Results</a:t>
            </a:r>
          </a:p>
          <a:p>
            <a:r>
              <a:rPr lang="en-GB" sz="2400" dirty="0" smtClean="0">
                <a:latin typeface="Arial Black" pitchFamily="34" charset="0"/>
              </a:rPr>
              <a:t>Last Updated 1</a:t>
            </a:r>
            <a:r>
              <a:rPr lang="en-GB" sz="2400" baseline="30000" dirty="0" smtClean="0">
                <a:latin typeface="Arial Black" pitchFamily="34" charset="0"/>
              </a:rPr>
              <a:t>st</a:t>
            </a:r>
            <a:r>
              <a:rPr lang="en-GB" sz="2400" dirty="0" smtClean="0">
                <a:latin typeface="Arial Black" pitchFamily="34" charset="0"/>
              </a:rPr>
              <a:t> January 2014</a:t>
            </a:r>
          </a:p>
        </p:txBody>
      </p:sp>
      <p:pic>
        <p:nvPicPr>
          <p:cNvPr id="5" name="Picture 4" descr="paul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1285860"/>
            <a:ext cx="4929222" cy="277460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0034" y="1643050"/>
            <a:ext cx="8286808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 b="1" dirty="0" smtClean="0">
                <a:latin typeface="+mn-lt"/>
              </a:rPr>
              <a:t>I also asked for responses to the question “Could you please think of one issue that satisfied you the most during your instruction?” (Cont.)</a:t>
            </a:r>
          </a:p>
          <a:p>
            <a:pPr algn="ctr">
              <a:spcBef>
                <a:spcPct val="50000"/>
              </a:spcBef>
            </a:pPr>
            <a:r>
              <a:rPr lang="en-GB" sz="1800" b="1" dirty="0" smtClean="0">
                <a:latin typeface="+mn-lt"/>
              </a:rPr>
              <a:t>Responses include: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dirty="0" smtClean="0">
                <a:latin typeface="Gabriola" pitchFamily="82" charset="0"/>
              </a:rPr>
              <a:t> Lessons were tailored for my personal needs as a student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dirty="0" smtClean="0">
                <a:latin typeface="Gabriola" pitchFamily="82" charset="0"/>
              </a:rPr>
              <a:t> The encouragement, though everything was brilliant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dirty="0" smtClean="0">
                <a:latin typeface="Gabriola" pitchFamily="82" charset="0"/>
              </a:rPr>
              <a:t> My instructor was very friendly and made me feel at ease when I made mistakes! I learnt to drive quickly and easily and enjoyed it too.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dirty="0" smtClean="0">
                <a:latin typeface="Gabriola" pitchFamily="82" charset="0"/>
              </a:rPr>
              <a:t> Patient and clear communication of driving instruction. Encouraging, also letting me know what I needed to improve!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dirty="0" smtClean="0">
                <a:latin typeface="Gabriola" pitchFamily="82" charset="0"/>
              </a:rPr>
              <a:t> Clarity of  the lessons and direction</a:t>
            </a:r>
            <a:endParaRPr lang="en-GB" dirty="0">
              <a:latin typeface="Gabriola" pitchFamily="82" charset="0"/>
            </a:endParaRPr>
          </a:p>
        </p:txBody>
      </p:sp>
      <p:pic>
        <p:nvPicPr>
          <p:cNvPr id="10" name="Picture 9" descr="survey Reult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428604"/>
            <a:ext cx="7783949" cy="115814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85786" y="1500174"/>
            <a:ext cx="7858180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 b="1" dirty="0" smtClean="0">
                <a:latin typeface="+mn-lt"/>
              </a:rPr>
              <a:t>I also asked for responses to the question “Could you please think of one issue that satisfied you the most during your instruction?” (Cont.)</a:t>
            </a:r>
          </a:p>
          <a:p>
            <a:pPr algn="ctr">
              <a:spcBef>
                <a:spcPct val="50000"/>
              </a:spcBef>
            </a:pPr>
            <a:r>
              <a:rPr lang="en-GB" sz="1800" b="1" dirty="0" smtClean="0">
                <a:latin typeface="+mn-lt"/>
              </a:rPr>
              <a:t>Responses include: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dirty="0" smtClean="0">
                <a:latin typeface="Gabriola" pitchFamily="82" charset="0"/>
              </a:rPr>
              <a:t> Colin made you relaxed and taught you very well and explained in detail.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dirty="0" smtClean="0">
                <a:latin typeface="Gabriola" pitchFamily="82" charset="0"/>
              </a:rPr>
              <a:t>I always felt safe and secure, very positive about my driving.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dirty="0" smtClean="0">
                <a:latin typeface="Gabriola" pitchFamily="82" charset="0"/>
              </a:rPr>
              <a:t>Instructor being friendly and understanding.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dirty="0" smtClean="0">
                <a:latin typeface="Gabriola" pitchFamily="82" charset="0"/>
              </a:rPr>
              <a:t>Put me at ease with nerves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dirty="0" smtClean="0">
                <a:latin typeface="Gabriola" pitchFamily="82" charset="0"/>
              </a:rPr>
              <a:t>Lessons were fast learning, value for money and enjoyable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dirty="0" smtClean="0">
                <a:latin typeface="Gabriola" pitchFamily="82" charset="0"/>
              </a:rPr>
              <a:t>Good at calming me down and communicating </a:t>
            </a:r>
            <a:endParaRPr lang="en-GB" dirty="0">
              <a:latin typeface="Gabriola" pitchFamily="82" charset="0"/>
            </a:endParaRPr>
          </a:p>
        </p:txBody>
      </p:sp>
      <p:pic>
        <p:nvPicPr>
          <p:cNvPr id="10" name="Picture 9" descr="survey Reult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428604"/>
            <a:ext cx="7783949" cy="115814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57224" y="1643050"/>
            <a:ext cx="7858180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 b="1" dirty="0" smtClean="0">
                <a:latin typeface="+mn-lt"/>
              </a:rPr>
              <a:t>I also asked for responses to the question “Could you please think of one issue that satisfied you the most during your instruction?” (Cont.)</a:t>
            </a:r>
          </a:p>
          <a:p>
            <a:pPr algn="ctr">
              <a:spcBef>
                <a:spcPct val="50000"/>
              </a:spcBef>
            </a:pPr>
            <a:r>
              <a:rPr lang="en-GB" sz="1800" b="1" dirty="0" smtClean="0">
                <a:latin typeface="+mn-lt"/>
              </a:rPr>
              <a:t>Responses include: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dirty="0" smtClean="0">
                <a:latin typeface="Gabriola" pitchFamily="82" charset="0"/>
              </a:rPr>
              <a:t> I passed! Honest also didn't give lessons when not needed i.e. before I had done theory.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dirty="0" smtClean="0">
                <a:latin typeface="Gabriola" pitchFamily="82" charset="0"/>
              </a:rPr>
              <a:t>He found an easy way to solve a problem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dirty="0" smtClean="0">
                <a:latin typeface="Gabriola" pitchFamily="82" charset="0"/>
              </a:rPr>
              <a:t>How nice and friendly my instructor was.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dirty="0" smtClean="0">
                <a:latin typeface="Gabriola" pitchFamily="82" charset="0"/>
              </a:rPr>
              <a:t> Colin was really nice when I failed, helped cheer me up.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dirty="0" smtClean="0">
                <a:latin typeface="Gabriola" pitchFamily="82" charset="0"/>
              </a:rPr>
              <a:t> I liked the fact that my parents could come out with us as it allowed them to gain a better idea of how I was being taught. </a:t>
            </a:r>
            <a:endParaRPr lang="en-GB" dirty="0">
              <a:latin typeface="Gabriola" pitchFamily="82" charset="0"/>
            </a:endParaRPr>
          </a:p>
        </p:txBody>
      </p:sp>
      <p:pic>
        <p:nvPicPr>
          <p:cNvPr id="10" name="Picture 9" descr="survey Reult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428604"/>
            <a:ext cx="7783949" cy="115814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85786" y="1410355"/>
            <a:ext cx="7786742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 b="1" dirty="0" smtClean="0">
                <a:latin typeface="+mn-lt"/>
              </a:rPr>
              <a:t>I also asked for responses to the question “Could you please think of one issue that satisfied you the most during your instruction?” (Cont.)</a:t>
            </a:r>
          </a:p>
          <a:p>
            <a:pPr algn="ctr">
              <a:spcBef>
                <a:spcPct val="50000"/>
              </a:spcBef>
            </a:pPr>
            <a:r>
              <a:rPr lang="en-GB" sz="1800" b="1" dirty="0" smtClean="0">
                <a:latin typeface="+mn-lt"/>
              </a:rPr>
              <a:t>Responses include: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dirty="0" smtClean="0">
                <a:latin typeface="Gabriola" pitchFamily="82" charset="0"/>
              </a:rPr>
              <a:t> Very clear driving instruction, very patient.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dirty="0" smtClean="0">
                <a:latin typeface="Gabriola" pitchFamily="82" charset="0"/>
              </a:rPr>
              <a:t> We were always talking about useful information and I never felt uncomfortable.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dirty="0" smtClean="0">
                <a:latin typeface="Gabriola" pitchFamily="82" charset="0"/>
              </a:rPr>
              <a:t> Colin was the first instructor to make me feel comfortable (I have had 4!).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dirty="0" smtClean="0">
                <a:latin typeface="Gabriola" pitchFamily="82" charset="0"/>
              </a:rPr>
              <a:t>  He listened to me.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dirty="0" smtClean="0">
                <a:latin typeface="Gabriola" pitchFamily="82" charset="0"/>
              </a:rPr>
              <a:t> Lessons worked well and fitted around me.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dirty="0" smtClean="0">
                <a:latin typeface="Gabriola" pitchFamily="82" charset="0"/>
              </a:rPr>
              <a:t> Attention to detail, friendly encouragement.</a:t>
            </a:r>
            <a:endParaRPr lang="en-GB" dirty="0">
              <a:latin typeface="Gabriola" pitchFamily="82" charset="0"/>
            </a:endParaRPr>
          </a:p>
        </p:txBody>
      </p:sp>
      <p:pic>
        <p:nvPicPr>
          <p:cNvPr id="10" name="Picture 9" descr="survey Reult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428604"/>
            <a:ext cx="7783949" cy="115814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85786" y="1571612"/>
            <a:ext cx="7786742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 b="1" dirty="0" smtClean="0">
                <a:latin typeface="+mn-lt"/>
              </a:rPr>
              <a:t>I also asked for responses to the question “Could you please think of one issue that satisfied you the most during your instruction?” (Cont.)</a:t>
            </a:r>
          </a:p>
          <a:p>
            <a:pPr algn="ctr">
              <a:spcBef>
                <a:spcPct val="50000"/>
              </a:spcBef>
            </a:pPr>
            <a:r>
              <a:rPr lang="en-GB" sz="1800" b="1" dirty="0" smtClean="0">
                <a:latin typeface="+mn-lt"/>
              </a:rPr>
              <a:t>Responses include: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800" dirty="0" smtClean="0">
                <a:latin typeface="Gabriola" pitchFamily="82" charset="0"/>
              </a:rPr>
              <a:t> Great communication between teacher and pupil.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800" dirty="0" smtClean="0">
                <a:latin typeface="Gabriola" pitchFamily="82" charset="0"/>
              </a:rPr>
              <a:t> Positive reinforcement as well as criticism.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800" dirty="0" smtClean="0">
                <a:latin typeface="Gabriola" pitchFamily="82" charset="0"/>
              </a:rPr>
              <a:t> Sense of humour puts one at ease</a:t>
            </a:r>
            <a:r>
              <a:rPr lang="en-GB" sz="2800" dirty="0" smtClean="0">
                <a:latin typeface="Gabriola" pitchFamily="82" charset="0"/>
              </a:rPr>
              <a:t>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800" dirty="0" smtClean="0">
                <a:latin typeface="Gabriola" pitchFamily="82" charset="0"/>
              </a:rPr>
              <a:t>I needed to have my confidence built and he was positive with his comments when I did things well.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800" dirty="0" smtClean="0">
                <a:latin typeface="Gabriola" pitchFamily="82" charset="0"/>
              </a:rPr>
              <a:t>The unerring ability to arrive before my lesson and put his instructions</a:t>
            </a:r>
            <a:endParaRPr lang="en-GB" sz="2800" dirty="0">
              <a:latin typeface="Gabriola" pitchFamily="82" charset="0"/>
            </a:endParaRPr>
          </a:p>
        </p:txBody>
      </p:sp>
      <p:pic>
        <p:nvPicPr>
          <p:cNvPr id="10" name="Picture 9" descr="survey Reult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428604"/>
            <a:ext cx="7783949" cy="115814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85786" y="1571612"/>
            <a:ext cx="7786742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 b="1" dirty="0" smtClean="0">
                <a:latin typeface="+mn-lt"/>
              </a:rPr>
              <a:t>I also asked for responses to the question “Could you please think of one issue that satisfied you the most during your instruction?” (Cont.)</a:t>
            </a:r>
          </a:p>
          <a:p>
            <a:pPr algn="ctr">
              <a:spcBef>
                <a:spcPct val="50000"/>
              </a:spcBef>
            </a:pPr>
            <a:r>
              <a:rPr lang="en-GB" sz="1800" b="1" dirty="0" smtClean="0">
                <a:latin typeface="+mn-lt"/>
              </a:rPr>
              <a:t>Responses include</a:t>
            </a:r>
            <a:r>
              <a:rPr lang="en-GB" sz="1800" b="1" dirty="0" smtClean="0">
                <a:latin typeface="+mn-lt"/>
              </a:rPr>
              <a:t>:</a:t>
            </a:r>
            <a:endParaRPr lang="en-GB" sz="2800" dirty="0" smtClean="0">
              <a:latin typeface="Gabriola" pitchFamily="82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800" dirty="0" smtClean="0">
                <a:latin typeface="Gabriola" pitchFamily="82" charset="0"/>
              </a:rPr>
              <a:t>The unerring ability to arrive before my lesson and put his instructions into context making them easy to understand.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800" dirty="0" smtClean="0">
                <a:latin typeface="Gabriola" pitchFamily="82" charset="0"/>
              </a:rPr>
              <a:t>I have enjoyed every lesson and I would recommend Colin to my friends.</a:t>
            </a:r>
            <a:endParaRPr lang="en-GB" sz="2800" dirty="0">
              <a:latin typeface="Gabriola" pitchFamily="82" charset="0"/>
            </a:endParaRPr>
          </a:p>
        </p:txBody>
      </p:sp>
      <p:pic>
        <p:nvPicPr>
          <p:cNvPr id="10" name="Picture 9" descr="survey Reult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428604"/>
            <a:ext cx="7783949" cy="115814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28662" y="2643182"/>
            <a:ext cx="77867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GB" dirty="0" smtClean="0">
                <a:latin typeface="Gabriola" pitchFamily="82" charset="0"/>
              </a:rPr>
              <a:t>The </a:t>
            </a:r>
            <a:r>
              <a:rPr lang="en-GB" dirty="0" smtClean="0">
                <a:latin typeface="Gabriola" pitchFamily="82" charset="0"/>
              </a:rPr>
              <a:t>cost. </a:t>
            </a:r>
            <a:r>
              <a:rPr lang="en-GB" dirty="0" smtClean="0">
                <a:latin typeface="Gabriola" pitchFamily="82" charset="0"/>
              </a:rPr>
              <a:t>Not keeping the car! 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GB" dirty="0" smtClean="0">
                <a:latin typeface="Gabriola" pitchFamily="82" charset="0"/>
              </a:rPr>
              <a:t>Finding the </a:t>
            </a:r>
            <a:r>
              <a:rPr lang="en-GB" dirty="0" err="1" smtClean="0">
                <a:latin typeface="Gabriola" pitchFamily="82" charset="0"/>
              </a:rPr>
              <a:t>manouevres</a:t>
            </a:r>
            <a:r>
              <a:rPr lang="en-GB" dirty="0" smtClean="0">
                <a:latin typeface="Gabriola" pitchFamily="82" charset="0"/>
              </a:rPr>
              <a:t> </a:t>
            </a:r>
            <a:r>
              <a:rPr lang="en-GB" dirty="0" smtClean="0">
                <a:latin typeface="Gabriola" pitchFamily="82" charset="0"/>
              </a:rPr>
              <a:t>hard 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GB" dirty="0" smtClean="0">
                <a:latin typeface="Gabriola" pitchFamily="82" charset="0"/>
              </a:rPr>
              <a:t>My self confidence 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GB" dirty="0" smtClean="0">
                <a:latin typeface="Gabriola" pitchFamily="82" charset="0"/>
              </a:rPr>
              <a:t>Trouble booking available spots. 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GB" dirty="0" smtClean="0">
                <a:latin typeface="Gabriola" pitchFamily="82" charset="0"/>
              </a:rPr>
              <a:t>The reverse gear sometimes "jumped" out. 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GB" dirty="0" smtClean="0">
                <a:latin typeface="Gabriola" pitchFamily="82" charset="0"/>
              </a:rPr>
              <a:t> Gear box.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GB" dirty="0" smtClean="0">
                <a:latin typeface="Gabriola" pitchFamily="82" charset="0"/>
              </a:rPr>
              <a:t> Air conditioning could have been colder</a:t>
            </a:r>
            <a:endParaRPr lang="en-GB" dirty="0">
              <a:latin typeface="Gabriola" pitchFamily="82" charset="0"/>
            </a:endParaRPr>
          </a:p>
        </p:txBody>
      </p:sp>
      <p:pic>
        <p:nvPicPr>
          <p:cNvPr id="10" name="Picture 9" descr="survey Reult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428604"/>
            <a:ext cx="7783949" cy="115814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57224" y="1571612"/>
            <a:ext cx="778674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 dirty="0" smtClean="0">
                <a:latin typeface="+mn-lt"/>
              </a:rPr>
              <a:t>I also asked for responses to the question “Could you please think of one issue that </a:t>
            </a:r>
            <a:r>
              <a:rPr lang="en-GB" sz="1800" b="1" dirty="0" smtClean="0">
                <a:latin typeface="+mn-lt"/>
              </a:rPr>
              <a:t>dissatisfied</a:t>
            </a:r>
            <a:r>
              <a:rPr lang="en-GB" sz="1800" dirty="0" smtClean="0">
                <a:latin typeface="+mn-lt"/>
              </a:rPr>
              <a:t> you the most during your instruction?” </a:t>
            </a:r>
            <a:endParaRPr lang="en-GB" sz="1800" dirty="0" smtClean="0">
              <a:latin typeface="+mn-lt"/>
            </a:endParaRPr>
          </a:p>
          <a:p>
            <a:pPr algn="ctr">
              <a:spcBef>
                <a:spcPct val="50000"/>
              </a:spcBef>
            </a:pPr>
            <a:r>
              <a:rPr lang="en-GB" sz="1800" dirty="0" smtClean="0">
                <a:latin typeface="+mn-lt"/>
              </a:rPr>
              <a:t>Comments Include:</a:t>
            </a:r>
            <a:endParaRPr lang="en-GB" sz="1800" dirty="0">
              <a:latin typeface="+mn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85786" y="1859340"/>
            <a:ext cx="7929618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 dirty="0" smtClean="0">
                <a:latin typeface="+mn-lt"/>
              </a:rPr>
              <a:t>I also asked for responses to the question “Could you please think of one issue that </a:t>
            </a:r>
            <a:r>
              <a:rPr lang="en-GB" sz="1800" b="1" dirty="0" smtClean="0">
                <a:latin typeface="+mn-lt"/>
              </a:rPr>
              <a:t>dissatisfied</a:t>
            </a:r>
            <a:r>
              <a:rPr lang="en-GB" sz="1800" dirty="0" smtClean="0">
                <a:latin typeface="+mn-lt"/>
              </a:rPr>
              <a:t> you the most during your instruction?”</a:t>
            </a:r>
          </a:p>
          <a:p>
            <a:pPr algn="ctr">
              <a:spcBef>
                <a:spcPct val="50000"/>
              </a:spcBef>
            </a:pPr>
            <a:r>
              <a:rPr lang="en-GB" sz="1800" dirty="0" smtClean="0">
                <a:latin typeface="+mn-lt"/>
              </a:rPr>
              <a:t>Comments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smtClean="0">
                <a:latin typeface="+mn-lt"/>
              </a:rPr>
              <a:t>include:</a:t>
            </a:r>
            <a:endParaRPr lang="en-GB" dirty="0" smtClean="0"/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GB" sz="2800" dirty="0" smtClean="0">
                <a:latin typeface="Gabriola" pitchFamily="82" charset="0"/>
              </a:rPr>
              <a:t> Would have liked to take test earlier</a:t>
            </a:r>
            <a:r>
              <a:rPr lang="en-GB" sz="2800" dirty="0" smtClean="0">
                <a:latin typeface="Gabriola" pitchFamily="82" charset="0"/>
              </a:rPr>
              <a:t>.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GB" sz="2800" dirty="0" smtClean="0">
                <a:latin typeface="Gabriola" pitchFamily="82" charset="0"/>
              </a:rPr>
              <a:t>Maybe earlier to arrive, some times earlier than I was expecting. </a:t>
            </a:r>
            <a:endParaRPr lang="en-GB" sz="2800" dirty="0">
              <a:latin typeface="Gabriola" pitchFamily="82" charset="0"/>
            </a:endParaRPr>
          </a:p>
        </p:txBody>
      </p:sp>
      <p:pic>
        <p:nvPicPr>
          <p:cNvPr id="10" name="Picture 9" descr="survey Reult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428604"/>
            <a:ext cx="7783949" cy="115814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42910" y="1714488"/>
            <a:ext cx="7858180" cy="1285884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GB" sz="1500" b="1" smtClean="0">
                <a:latin typeface="+mn-lt"/>
              </a:rPr>
              <a:t>The following shows the responses I have received from my clients on finishing their last lesson with me.  At the time of last updating I had 94 completed surveys.</a:t>
            </a:r>
          </a:p>
          <a:p>
            <a:pPr>
              <a:spcBef>
                <a:spcPct val="50000"/>
              </a:spcBef>
            </a:pPr>
            <a:endParaRPr lang="en-GB" sz="1400" smtClean="0"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en-GB" sz="1400" smtClean="0">
                <a:latin typeface="+mn-lt"/>
              </a:rPr>
              <a:t>Customers have been asked to rate the service they have received , running from Poor, Average, Good and Excellent.</a:t>
            </a:r>
          </a:p>
          <a:p>
            <a:pPr>
              <a:spcBef>
                <a:spcPct val="50000"/>
              </a:spcBef>
            </a:pPr>
            <a:endParaRPr lang="en-GB" sz="1400" smtClean="0">
              <a:latin typeface="+mn-lt"/>
            </a:endParaRPr>
          </a:p>
          <a:p>
            <a:r>
              <a:rPr lang="en-GB" sz="1600" b="1" smtClean="0">
                <a:latin typeface="+mn-lt"/>
              </a:rPr>
              <a:t>The first questions were in connection with the tuition vehicle.</a:t>
            </a:r>
          </a:p>
          <a:p>
            <a:endParaRPr lang="en-GB" sz="1400" smtClean="0">
              <a:latin typeface="+mn-lt"/>
            </a:endParaRPr>
          </a:p>
          <a:p>
            <a:endParaRPr lang="en-GB" sz="1400" dirty="0" smtClean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10" y="4357694"/>
            <a:ext cx="407196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 smtClean="0">
                <a:latin typeface="+mn-lt"/>
              </a:rPr>
              <a:t>Q1. How would you rate the exterior cleanliness of the vehicle for each lesson?</a:t>
            </a:r>
          </a:p>
          <a:p>
            <a:endParaRPr lang="en-GB" dirty="0"/>
          </a:p>
        </p:txBody>
      </p:sp>
      <p:graphicFrame>
        <p:nvGraphicFramePr>
          <p:cNvPr id="10" name="Chart 9"/>
          <p:cNvGraphicFramePr/>
          <p:nvPr/>
        </p:nvGraphicFramePr>
        <p:xfrm>
          <a:off x="5429256" y="3857628"/>
          <a:ext cx="2833718" cy="192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5" name="Picture 14" descr="survey Reult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428604"/>
            <a:ext cx="7783949" cy="115814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28596" y="207167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 b="1" dirty="0">
                <a:latin typeface="+mn-lt"/>
              </a:rPr>
              <a:t>Q2. How would you rate the interior cleanliness of the vehicle for each lesson?</a:t>
            </a:r>
          </a:p>
        </p:txBody>
      </p:sp>
      <p:graphicFrame>
        <p:nvGraphicFramePr>
          <p:cNvPr id="9" name="Chart 8"/>
          <p:cNvGraphicFramePr/>
          <p:nvPr/>
        </p:nvGraphicFramePr>
        <p:xfrm>
          <a:off x="5643570" y="1643050"/>
          <a:ext cx="2928958" cy="185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9"/>
          <p:cNvSpPr/>
          <p:nvPr/>
        </p:nvSpPr>
        <p:spPr>
          <a:xfrm>
            <a:off x="500034" y="421481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 b="1" dirty="0" smtClean="0">
                <a:latin typeface="+mn-lt"/>
              </a:rPr>
              <a:t>Q3. How did you find the Ford Focus 1.6 </a:t>
            </a:r>
            <a:r>
              <a:rPr lang="en-GB" sz="1800" b="1" dirty="0" err="1" smtClean="0">
                <a:latin typeface="+mn-lt"/>
              </a:rPr>
              <a:t>Zetec</a:t>
            </a:r>
            <a:r>
              <a:rPr lang="en-GB" sz="1800" b="1" dirty="0" smtClean="0">
                <a:latin typeface="+mn-lt"/>
              </a:rPr>
              <a:t> to be a good car to learn your driving skills in?</a:t>
            </a:r>
            <a:endParaRPr lang="en-GB" sz="1800" b="1" dirty="0">
              <a:latin typeface="+mn-lt"/>
            </a:endParaRPr>
          </a:p>
        </p:txBody>
      </p:sp>
      <p:graphicFrame>
        <p:nvGraphicFramePr>
          <p:cNvPr id="11" name="Chart 10"/>
          <p:cNvGraphicFramePr/>
          <p:nvPr/>
        </p:nvGraphicFramePr>
        <p:xfrm>
          <a:off x="5786446" y="3857628"/>
          <a:ext cx="2928958" cy="185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2" name="Picture 11" descr="survey Reult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48" y="428604"/>
            <a:ext cx="7783949" cy="115814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71472" y="285749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 b="1" dirty="0" smtClean="0">
                <a:latin typeface="+mn-lt"/>
              </a:rPr>
              <a:t>Q1. Was your instructor punctual for all lessons?</a:t>
            </a:r>
            <a:endParaRPr lang="en-GB" sz="1800" b="1" dirty="0">
              <a:latin typeface="+mn-lt"/>
            </a:endParaRPr>
          </a:p>
        </p:txBody>
      </p:sp>
      <p:graphicFrame>
        <p:nvGraphicFramePr>
          <p:cNvPr id="10" name="Chart 9"/>
          <p:cNvGraphicFramePr/>
          <p:nvPr/>
        </p:nvGraphicFramePr>
        <p:xfrm>
          <a:off x="5572132" y="2285992"/>
          <a:ext cx="2928958" cy="185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71538" y="1571612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 b="1" dirty="0" smtClean="0">
                <a:latin typeface="+mn-lt"/>
              </a:rPr>
              <a:t>The next questions all concern my students opinion of my teaching/coaching abilities</a:t>
            </a:r>
            <a:endParaRPr lang="en-GB" sz="1800" b="1" dirty="0"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2910" y="492919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 b="1" dirty="0" smtClean="0">
                <a:latin typeface="+mn-lt"/>
              </a:rPr>
              <a:t>Q2. Was your instructor well presented for all lessons?</a:t>
            </a:r>
            <a:endParaRPr lang="en-GB" sz="1800" b="1" dirty="0">
              <a:latin typeface="+mn-lt"/>
            </a:endParaRPr>
          </a:p>
        </p:txBody>
      </p:sp>
      <p:graphicFrame>
        <p:nvGraphicFramePr>
          <p:cNvPr id="13" name="Chart 12"/>
          <p:cNvGraphicFramePr/>
          <p:nvPr/>
        </p:nvGraphicFramePr>
        <p:xfrm>
          <a:off x="5643570" y="4357694"/>
          <a:ext cx="2928958" cy="192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4" name="Picture 13" descr="survey Reult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48" y="428604"/>
            <a:ext cx="7783949" cy="115814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00034" y="30003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 b="1" dirty="0" smtClean="0">
                <a:latin typeface="+mn-lt"/>
              </a:rPr>
              <a:t>Q3. Did your instructor use appropriate communication methods?</a:t>
            </a:r>
            <a:endParaRPr lang="en-GB" sz="1800" b="1" dirty="0">
              <a:latin typeface="+mn-lt"/>
            </a:endParaRPr>
          </a:p>
        </p:txBody>
      </p:sp>
      <p:graphicFrame>
        <p:nvGraphicFramePr>
          <p:cNvPr id="11" name="Chart 10"/>
          <p:cNvGraphicFramePr/>
          <p:nvPr/>
        </p:nvGraphicFramePr>
        <p:xfrm>
          <a:off x="5786446" y="2428868"/>
          <a:ext cx="2928958" cy="192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ctangle 11"/>
          <p:cNvSpPr/>
          <p:nvPr/>
        </p:nvSpPr>
        <p:spPr>
          <a:xfrm>
            <a:off x="642910" y="1643050"/>
            <a:ext cx="8001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 b="1" dirty="0">
                <a:latin typeface="+mn-lt"/>
              </a:rPr>
              <a:t>The next questions all concern my students opinion of my teaching/coaching </a:t>
            </a:r>
            <a:r>
              <a:rPr lang="en-GB" sz="1800" b="1" dirty="0" smtClean="0">
                <a:latin typeface="+mn-lt"/>
              </a:rPr>
              <a:t>abilities (Cont.)</a:t>
            </a:r>
            <a:endParaRPr lang="en-GB" sz="1800" b="1" dirty="0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1472" y="478632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 b="1" dirty="0" smtClean="0">
                <a:latin typeface="+mn-lt"/>
              </a:rPr>
              <a:t>Q4. Were you happy with the pace of progress you made?</a:t>
            </a:r>
            <a:endParaRPr lang="en-GB" sz="1800" b="1" dirty="0">
              <a:latin typeface="+mn-lt"/>
            </a:endParaRPr>
          </a:p>
        </p:txBody>
      </p:sp>
      <p:graphicFrame>
        <p:nvGraphicFramePr>
          <p:cNvPr id="14" name="Chart 13"/>
          <p:cNvGraphicFramePr/>
          <p:nvPr/>
        </p:nvGraphicFramePr>
        <p:xfrm>
          <a:off x="5929322" y="4500570"/>
          <a:ext cx="2928958" cy="192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5" name="Picture 14" descr="survey Reult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48" y="428604"/>
            <a:ext cx="7783949" cy="115814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85786" y="1643050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 b="1" dirty="0">
                <a:latin typeface="+mn-lt"/>
              </a:rPr>
              <a:t>The next questions all concern my students opinion of my teaching/coaching abilities (Cont.)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5720" y="292893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 b="1" dirty="0">
                <a:latin typeface="+mn-lt"/>
              </a:rPr>
              <a:t>Q4. Were you happy with the pace of progress you made?</a:t>
            </a:r>
          </a:p>
        </p:txBody>
      </p:sp>
      <p:graphicFrame>
        <p:nvGraphicFramePr>
          <p:cNvPr id="11" name="Chart 10"/>
          <p:cNvGraphicFramePr/>
          <p:nvPr/>
        </p:nvGraphicFramePr>
        <p:xfrm>
          <a:off x="5715008" y="2357430"/>
          <a:ext cx="2928958" cy="192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ctangle 11"/>
          <p:cNvSpPr/>
          <p:nvPr/>
        </p:nvSpPr>
        <p:spPr>
          <a:xfrm>
            <a:off x="571472" y="471488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 b="1" dirty="0" smtClean="0">
                <a:latin typeface="+mn-lt"/>
              </a:rPr>
              <a:t>Q5. Did you feel your instructor was knowledgeable in the subject of Driving Instruction?</a:t>
            </a:r>
            <a:endParaRPr lang="en-GB" sz="1800" b="1" dirty="0">
              <a:latin typeface="+mn-lt"/>
            </a:endParaRPr>
          </a:p>
        </p:txBody>
      </p:sp>
      <p:graphicFrame>
        <p:nvGraphicFramePr>
          <p:cNvPr id="13" name="Chart 12"/>
          <p:cNvGraphicFramePr/>
          <p:nvPr/>
        </p:nvGraphicFramePr>
        <p:xfrm>
          <a:off x="5857884" y="4429132"/>
          <a:ext cx="2928958" cy="192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6" name="Picture 15" descr="survey Reult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48" y="428604"/>
            <a:ext cx="7783949" cy="115814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00034" y="264318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1800" b="1" dirty="0" smtClean="0">
                <a:latin typeface="+mn-lt"/>
              </a:rPr>
              <a:t>Q6. How would you rate your instructor’s professionalism?</a:t>
            </a:r>
            <a:endParaRPr lang="en-GB" sz="1800" b="1" dirty="0">
              <a:latin typeface="+mn-lt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5715008" y="2071678"/>
          <a:ext cx="2928958" cy="192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9"/>
          <p:cNvSpPr/>
          <p:nvPr/>
        </p:nvSpPr>
        <p:spPr>
          <a:xfrm>
            <a:off x="714348" y="1357298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 b="1" dirty="0" smtClean="0">
                <a:latin typeface="+mn-lt"/>
              </a:rPr>
              <a:t>The next questions all concern my students opinion of my teaching/coaching abilities (Cont.)</a:t>
            </a:r>
            <a:endParaRPr lang="en-GB" sz="1800" b="1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85786" y="4357694"/>
            <a:ext cx="4572000" cy="13388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 b="1" dirty="0" smtClean="0">
                <a:latin typeface="+mn-lt"/>
              </a:rPr>
              <a:t>Q7. Would you recommend your instructor to a friend?</a:t>
            </a:r>
          </a:p>
          <a:p>
            <a:pPr algn="ctr">
              <a:spcBef>
                <a:spcPct val="50000"/>
              </a:spcBef>
            </a:pPr>
            <a:r>
              <a:rPr lang="en-GB" sz="1800" b="1" dirty="0" smtClean="0">
                <a:latin typeface="+mn-lt"/>
              </a:rPr>
              <a:t>The 1 no comment was actually a “Don’t Know”</a:t>
            </a:r>
            <a:endParaRPr lang="en-GB" sz="1800" b="1" dirty="0">
              <a:latin typeface="+mn-lt"/>
            </a:endParaRPr>
          </a:p>
        </p:txBody>
      </p:sp>
      <p:graphicFrame>
        <p:nvGraphicFramePr>
          <p:cNvPr id="12" name="Chart 11"/>
          <p:cNvGraphicFramePr/>
          <p:nvPr/>
        </p:nvGraphicFramePr>
        <p:xfrm>
          <a:off x="5857884" y="4214818"/>
          <a:ext cx="2928958" cy="192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4" name="Picture 13" descr="survey Reult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48" y="428604"/>
            <a:ext cx="7783949" cy="115814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85786" y="1643050"/>
            <a:ext cx="77867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 b="1" dirty="0" smtClean="0">
                <a:latin typeface="+mn-lt"/>
              </a:rPr>
              <a:t>The final questions cover various miscellaneous issues.</a:t>
            </a:r>
            <a:endParaRPr lang="en-GB" sz="1800" b="1" dirty="0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8596" y="250030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 b="1" dirty="0" smtClean="0">
                <a:latin typeface="+mn-lt"/>
              </a:rPr>
              <a:t>Q1. How would you rate your lessons in terms of Value for Money?</a:t>
            </a:r>
            <a:endParaRPr lang="en-GB" sz="1800" b="1" dirty="0">
              <a:latin typeface="+mn-lt"/>
            </a:endParaRPr>
          </a:p>
        </p:txBody>
      </p:sp>
      <p:graphicFrame>
        <p:nvGraphicFramePr>
          <p:cNvPr id="11" name="Chart 10"/>
          <p:cNvGraphicFramePr/>
          <p:nvPr/>
        </p:nvGraphicFramePr>
        <p:xfrm>
          <a:off x="5715008" y="2071678"/>
          <a:ext cx="2928958" cy="192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ctangle 11"/>
          <p:cNvSpPr/>
          <p:nvPr/>
        </p:nvSpPr>
        <p:spPr>
          <a:xfrm>
            <a:off x="642910" y="428625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 b="1" dirty="0" smtClean="0">
                <a:latin typeface="+mn-lt"/>
              </a:rPr>
              <a:t>Q2. Did your instructor make your lessons enjoyable?</a:t>
            </a:r>
            <a:endParaRPr lang="en-GB" sz="1800" b="1" dirty="0">
              <a:latin typeface="+mn-lt"/>
            </a:endParaRPr>
          </a:p>
        </p:txBody>
      </p:sp>
      <p:graphicFrame>
        <p:nvGraphicFramePr>
          <p:cNvPr id="13" name="Chart 12"/>
          <p:cNvGraphicFramePr/>
          <p:nvPr/>
        </p:nvGraphicFramePr>
        <p:xfrm>
          <a:off x="5786446" y="4214818"/>
          <a:ext cx="2928958" cy="192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5" name="Picture 14" descr="survey Reult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48" y="428604"/>
            <a:ext cx="7783949" cy="115814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428596" y="1643050"/>
            <a:ext cx="828680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 b="1" dirty="0" smtClean="0">
                <a:latin typeface="+mn-lt"/>
              </a:rPr>
              <a:t>I also asked for responses to the question “Could you please think of one issue that satisfied you the most during your instruction?” Responses include: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dirty="0" smtClean="0">
                <a:latin typeface="Gabriola" pitchFamily="82" charset="0"/>
              </a:rPr>
              <a:t>Friendly &amp; relaxed instructor made lessons enjoyable and less stressful.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dirty="0" smtClean="0">
                <a:latin typeface="Gabriola" pitchFamily="82" charset="0"/>
              </a:rPr>
              <a:t>Lessons were tailored to my personal needs as a student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dirty="0" smtClean="0">
                <a:latin typeface="Gabriola" pitchFamily="82" charset="0"/>
              </a:rPr>
              <a:t>The encouragement, although everything was brilliant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dirty="0" smtClean="0">
                <a:latin typeface="Gabriola" pitchFamily="82" charset="0"/>
              </a:rPr>
              <a:t>Getting my confidence up while driving the car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dirty="0" smtClean="0">
                <a:latin typeface="Gabriola" pitchFamily="82" charset="0"/>
              </a:rPr>
              <a:t>Picking up from work and dropping off at home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dirty="0" smtClean="0">
                <a:latin typeface="Gabriola" pitchFamily="82" charset="0"/>
              </a:rPr>
              <a:t>Very polite in pointing out my few mistakes!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dirty="0" smtClean="0">
                <a:latin typeface="Gabriola" pitchFamily="82" charset="0"/>
              </a:rPr>
              <a:t>Teaching of bay parking</a:t>
            </a:r>
            <a:endParaRPr lang="en-GB" dirty="0"/>
          </a:p>
        </p:txBody>
      </p:sp>
      <p:pic>
        <p:nvPicPr>
          <p:cNvPr id="11" name="Picture 10" descr="survey Reult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428604"/>
            <a:ext cx="7783949" cy="115814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oject overview presentation">
  <a:themeElements>
    <a:clrScheme name="Office Theme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 overview presentation</Template>
  <TotalTime>247</TotalTime>
  <Words>1084</Words>
  <Application>Microsoft PowerPoint 7.0</Application>
  <PresentationFormat>On-screen Show (4:3)</PresentationFormat>
  <Paragraphs>89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Project overview presentation</vt:lpstr>
      <vt:lpstr>Colin Pritchard Driving School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Colin Pritchard Driving School Customer Satisfaction Survey Results</dc:title>
  <dc:creator>Colin</dc:creator>
  <cp:lastModifiedBy>Colin</cp:lastModifiedBy>
  <cp:revision>46</cp:revision>
  <cp:lastPrinted>1601-01-01T00:00:00Z</cp:lastPrinted>
  <dcterms:created xsi:type="dcterms:W3CDTF">2014-01-01T12:29:00Z</dcterms:created>
  <dcterms:modified xsi:type="dcterms:W3CDTF">2014-01-03T16:45:00Z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TC011813141033</vt:lpwstr>
  </property>
</Properties>
</file>